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</p:sldMasterIdLst>
  <p:notesMasterIdLst>
    <p:notesMasterId r:id="rId18"/>
  </p:notesMasterIdLst>
  <p:sldIdLst>
    <p:sldId id="281" r:id="rId2"/>
    <p:sldId id="285" r:id="rId3"/>
    <p:sldId id="367" r:id="rId4"/>
    <p:sldId id="386" r:id="rId5"/>
    <p:sldId id="387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8" r:id="rId14"/>
    <p:sldId id="397" r:id="rId15"/>
    <p:sldId id="395" r:id="rId16"/>
    <p:sldId id="334" r:id="rId17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5088E146-79FA-457E-8270-7D88BE1D6F26}">
          <p14:sldIdLst>
            <p14:sldId id="281"/>
            <p14:sldId id="285"/>
            <p14:sldId id="367"/>
            <p14:sldId id="386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8"/>
            <p14:sldId id="397"/>
            <p14:sldId id="395"/>
            <p14:sldId id="334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6" autoAdjust="0"/>
    <p:restoredTop sz="94660"/>
  </p:normalViewPr>
  <p:slideViewPr>
    <p:cSldViewPr snapToGrid="0">
      <p:cViewPr>
        <p:scale>
          <a:sx n="79" d="100"/>
          <a:sy n="79" d="100"/>
        </p:scale>
        <p:origin x="-2544" y="-77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269BAF-8526-4BD3-8417-B99562CB0D4C}" type="datetimeFigureOut">
              <a:rPr lang="ru-RU" smtClean="0"/>
              <a:t>28.04.2026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90495B-DD9B-422D-A76C-84A1833B224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6300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90495B-DD9B-422D-A76C-84A1833B224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4658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3D3E6D3-CA00-42C7-9B55-051CDF7865ED}" type="datetimeFigureOut">
              <a:rPr lang="ru-RU" smtClean="0"/>
              <a:pPr/>
              <a:t>28.04.2026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716F2EB-91DD-409B-8F9B-62804C3B0DF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ransition spd="slow">
    <p:strips dir="ru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edstat.ru/indicator/31448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970" y="320842"/>
            <a:ext cx="8293768" cy="142240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государственных закупок Департамента экономического развития и инвестиционной деятельности Орловской области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1151" y="2296695"/>
            <a:ext cx="2549159" cy="344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018548" y="5077326"/>
            <a:ext cx="3900638" cy="111160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r>
              <a:rPr lang="ru-RU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Мирзоева Людмила Николаевна, заместитель начальника управления государственных закупок, 8(4862)598815, </a:t>
            </a:r>
            <a:r>
              <a:rPr lang="en-US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mln@adm.orel.ru</a:t>
            </a:r>
            <a:endParaRPr lang="ru-RU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buNone/>
            </a:pP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29791" y="2959768"/>
            <a:ext cx="46441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Особенности обоснования начальной (максимальной) цены контракта при закупке  продуктов питания </a:t>
            </a:r>
          </a:p>
        </p:txBody>
      </p:sp>
    </p:spTree>
    <p:extLst>
      <p:ext uri="{BB962C8B-B14F-4D97-AF65-F5344CB8AC3E}">
        <p14:creationId xmlns:p14="http://schemas.microsoft.com/office/powerpoint/2010/main" val="193063584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252662" y="252662"/>
            <a:ext cx="8722895" cy="620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40307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92506" y="252662"/>
            <a:ext cx="8771020" cy="6160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26569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08419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Следующий шаг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1" y="1467851"/>
            <a:ext cx="866273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kern="100" dirty="0">
                <a:latin typeface="Times New Roman"/>
                <a:ea typeface="Calibri"/>
                <a:cs typeface="Times New Roman"/>
              </a:rPr>
              <a:t>В ЕМИСС найти среднюю потребительскую цену на идентичный товар в Орловской области за последний месяц.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kern="100" dirty="0">
                <a:latin typeface="Times New Roman"/>
                <a:ea typeface="Calibri"/>
                <a:cs typeface="Times New Roman"/>
              </a:rPr>
              <a:t>Сопоставить две цены: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kern="100" dirty="0">
                <a:latin typeface="Times New Roman"/>
                <a:ea typeface="Calibri"/>
                <a:cs typeface="Times New Roman"/>
              </a:rPr>
              <a:t>если расчётная НМЦК ≤ цене из ЕМИСС - использовать расчётную НМЦК;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sz="2400" kern="100" dirty="0">
                <a:latin typeface="Times New Roman"/>
                <a:ea typeface="Calibri"/>
                <a:cs typeface="Times New Roman"/>
              </a:rPr>
              <a:t>если расчётная НМЦК &gt; цены из ЕМИСС - установить НМЦК на уровне цены из ЕМИСС.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400" kern="100" dirty="0">
                <a:latin typeface="Times New Roman"/>
                <a:ea typeface="Calibri"/>
                <a:cs typeface="Times New Roman"/>
              </a:rPr>
              <a:t>Подготовить выписку (скриншот) из ЕМИСС и приложить её к документации о </a:t>
            </a:r>
            <a:r>
              <a:rPr lang="ru-RU" sz="2400" kern="100" dirty="0" smtClean="0">
                <a:latin typeface="Times New Roman"/>
                <a:ea typeface="Calibri"/>
                <a:cs typeface="Times New Roman"/>
              </a:rPr>
              <a:t>закупке</a:t>
            </a:r>
            <a:r>
              <a:rPr lang="ru-RU" sz="2400" kern="100" dirty="0">
                <a:latin typeface="Times New Roman"/>
                <a:ea typeface="Calibri"/>
                <a:cs typeface="Times New Roman"/>
              </a:rPr>
              <a:t> 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9988409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66" y="1636295"/>
            <a:ext cx="8572500" cy="362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114322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43135"/>
          </a:xfrm>
        </p:spPr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/>
                <a:ea typeface="Calibri"/>
              </a:rPr>
              <a:t>Предоставление заказчиком отчета в </a:t>
            </a:r>
            <a:r>
              <a:rPr lang="ru-RU" sz="2800" b="1" dirty="0" err="1">
                <a:solidFill>
                  <a:schemeClr val="tx1"/>
                </a:solidFill>
                <a:latin typeface="Times New Roman"/>
                <a:ea typeface="Calibri"/>
              </a:rPr>
              <a:t>ДЭРиИД</a:t>
            </a:r>
            <a:r>
              <a:rPr lang="ru-RU" sz="2800" b="1" dirty="0">
                <a:solidFill>
                  <a:schemeClr val="tx1"/>
                </a:solidFill>
                <a:latin typeface="Times New Roman"/>
                <a:ea typeface="Calibri"/>
              </a:rPr>
              <a:t> о результатах исполнения Методических рекомендаций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336358"/>
              </p:ext>
            </p:extLst>
          </p:nvPr>
        </p:nvGraphicFramePr>
        <p:xfrm>
          <a:off x="276726" y="2069432"/>
          <a:ext cx="8614612" cy="4056732"/>
        </p:xfrm>
        <a:graphic>
          <a:graphicData uri="http://schemas.openxmlformats.org/drawingml/2006/table">
            <a:tbl>
              <a:tblPr/>
              <a:tblGrid>
                <a:gridCol w="484193"/>
                <a:gridCol w="623401"/>
                <a:gridCol w="895759"/>
                <a:gridCol w="895759"/>
                <a:gridCol w="855408"/>
                <a:gridCol w="855408"/>
                <a:gridCol w="936108"/>
                <a:gridCol w="1396091"/>
                <a:gridCol w="879618"/>
                <a:gridCol w="792867"/>
              </a:tblGrid>
              <a:tr h="939059"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Информация о реализации распоряжения Правительства Орловской области от 25 июня 2021 года </a:t>
                      </a:r>
                      <a:b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340-р «Об утверждении Методических рекомендаций по применению метода сопоставимых рыночных цен (анализа рынка) при определении и обосновании начальной (максимальной) цены контракта (НМЦК), цены контракта, заключаемого с единственным поставщиком (подрядчиком, исполнителем), для обеспечения государственных нужд Орловской области» </a:t>
                      </a:r>
                      <a:b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 I квартал 2026 года</a:t>
                      </a:r>
                      <a:br>
                        <a:rPr lang="ru-RU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endParaRPr lang="ru-RU" sz="7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184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№ п/п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заказчика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закупок с применением конкурентных способов определения поставщиков (подрядчиков, исполнителей)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закупок у единственного поставщика (подрядчика, исполнителя)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закупок, в которых НМЦК, цена контракта, заключаемого с единственным поставщиком (подрядчиком, исполнителем) сформирована как минимальная из предложенных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закупок, в которых НМЦК, цена контракта, заключаемого с единственным поставщиком (подрядчиком, исполнителем) сформирована исходя из доведенных до заказчика лимитов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бюджетгных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обязательств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Количество закупок продуктов питания, информация о средних потребительских ценах на которые содержится в единой межведомственной информационно-статистической системе (ЕМИСС)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Из столбца "9" количество случаев обоснования НМЦК (цены контракта), когда цена за единицу товара не превысила опубликованную в ЕМИСС среднюю потребительскую цену за единицу идентичного товара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217324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 с применением метода сопоставимых рыночных цен при определении и обосновании НМЦК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Всего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 том числе с применением метода сопоставимых рыночных цен при определении и </a:t>
                      </a:r>
                      <a:r>
                        <a:rPr lang="ru-RU" sz="7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обоснованиицены</a:t>
                      </a:r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контракта, заключаемого с единственным поставщиком (подрядчиком, исполнителем)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859"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</a:t>
                      </a:r>
                    </a:p>
                  </a:txBody>
                  <a:tcPr marL="5706" marR="5706" marT="5706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1408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06" marR="5706" marT="57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  <a:tr h="1408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5706" marR="5706" marT="570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706" marR="5706" marT="5706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7DE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8244768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Результат: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6568" y="1381673"/>
            <a:ext cx="8710864" cy="49398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400" kern="100" dirty="0" smtClean="0">
                <a:latin typeface="Times New Roman"/>
                <a:ea typeface="Calibri"/>
                <a:cs typeface="Times New Roman"/>
              </a:rPr>
              <a:t>объективность </a:t>
            </a:r>
            <a:r>
              <a:rPr lang="ru-RU" sz="2400" kern="100" dirty="0">
                <a:latin typeface="Times New Roman"/>
                <a:ea typeface="Calibri"/>
                <a:cs typeface="Times New Roman"/>
              </a:rPr>
              <a:t>- опора на официальные статистические данные;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400" kern="100" dirty="0">
                <a:latin typeface="Times New Roman"/>
                <a:ea typeface="Calibri"/>
                <a:cs typeface="Times New Roman"/>
              </a:rPr>
              <a:t>экономия бюджетных средств - предотвращение завышения цен;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400" kern="100" dirty="0">
                <a:latin typeface="Times New Roman"/>
                <a:ea typeface="Calibri"/>
                <a:cs typeface="Times New Roman"/>
              </a:rPr>
              <a:t>снижение рисков претензий со стороны контролирующих органов;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"/>
            </a:pPr>
            <a:r>
              <a:rPr lang="ru-RU" sz="2400" kern="100" dirty="0">
                <a:latin typeface="Times New Roman"/>
                <a:ea typeface="Calibri"/>
                <a:cs typeface="Times New Roman"/>
              </a:rPr>
              <a:t>унификация подходов - единые правила для всех заказчиков Орловской области.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457200" algn="just">
              <a:lnSpc>
                <a:spcPct val="150000"/>
              </a:lnSpc>
              <a:spcAft>
                <a:spcPts val="0"/>
              </a:spcAft>
            </a:pPr>
            <a:r>
              <a:rPr lang="ru-RU" kern="100" dirty="0"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79040802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79507" y="2168762"/>
            <a:ext cx="7119669" cy="310152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9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Спасибо </a:t>
            </a:r>
          </a:p>
          <a:p>
            <a:pPr marL="0" indent="0" algn="ctr">
              <a:buNone/>
            </a:pPr>
            <a:r>
              <a:rPr lang="ru-RU" sz="9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145413234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1020" y="510796"/>
            <a:ext cx="6788728" cy="78970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Неправильное </a:t>
            </a:r>
            <a:r>
              <a:rPr lang="ru-RU" sz="40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обоснование НМЦК</a:t>
            </a:r>
            <a: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3100" b="1" dirty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937928" y="1130434"/>
            <a:ext cx="6236653" cy="1290320"/>
          </a:xfrm>
        </p:spPr>
        <p:txBody>
          <a:bodyPr/>
          <a:lstStyle/>
          <a:p>
            <a:pPr indent="450000" algn="just">
              <a:spcBef>
                <a:spcPts val="0"/>
              </a:spcBef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>
              <a:spcBef>
                <a:spcPts val="0"/>
              </a:spcBef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низ 2"/>
          <p:cNvSpPr/>
          <p:nvPr/>
        </p:nvSpPr>
        <p:spPr>
          <a:xfrm>
            <a:off x="1416357" y="1852863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40039" y="3000208"/>
            <a:ext cx="1837268" cy="1828800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эффективное расходование бюджетных средств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948" y="3000208"/>
            <a:ext cx="54292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390" y="1852863"/>
            <a:ext cx="542925" cy="100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407442" y="4500132"/>
            <a:ext cx="264193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Административная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ответственность</a:t>
            </a:r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6857999" y="3105835"/>
            <a:ext cx="16723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Увеличение количества жалоб</a:t>
            </a:r>
          </a:p>
        </p:txBody>
      </p:sp>
    </p:spTree>
    <p:extLst>
      <p:ext uri="{BB962C8B-B14F-4D97-AF65-F5344CB8AC3E}">
        <p14:creationId xmlns:p14="http://schemas.microsoft.com/office/powerpoint/2010/main" val="293305598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3777916" y="842211"/>
            <a:ext cx="4764508" cy="5065295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отсутствие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унифицированного механизма расчёта предельных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</a:t>
            </a:r>
          </a:p>
          <a:p>
            <a:pPr algn="l">
              <a:spcBef>
                <a:spcPts val="0"/>
              </a:spcBef>
            </a:pPr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>
              <a:spcBef>
                <a:spcPts val="0"/>
              </a:spcBef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Пути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решения: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изменений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распоряжение Правительства Орловской области №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340-р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xmlns="" id="{759070FF-CC4D-40B8-B790-2B5F618C41A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57" y="2478506"/>
            <a:ext cx="3525253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139041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397042" y="2045368"/>
            <a:ext cx="8434137" cy="438158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Распоряжение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Правительства Орловской области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№ 340-р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дополнено пунктом 24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регламентирует порядок работы с данными ЕМИСС (единой межведомственной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информационно-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статистической системой) при закупке продуктов питания.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Ссылка в сети Интернет:</a:t>
            </a:r>
          </a:p>
          <a:p>
            <a:pPr marL="0" indent="0" algn="ctr"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https://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www.fedstat.ru/indicator/31448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Нововведения в методике расчёта НМЦК для Орловской области</a:t>
            </a:r>
          </a:p>
        </p:txBody>
      </p:sp>
    </p:spTree>
    <p:extLst>
      <p:ext uri="{BB962C8B-B14F-4D97-AF65-F5344CB8AC3E}">
        <p14:creationId xmlns:p14="http://schemas.microsoft.com/office/powerpoint/2010/main" val="207970546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4378" y="1407695"/>
            <a:ext cx="8819148" cy="5029200"/>
          </a:xfrm>
        </p:spPr>
        <p:txBody>
          <a:bodyPr>
            <a:normAutofit fontScale="25000" lnSpcReduction="20000"/>
          </a:bodyPr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kern="100" dirty="0">
                <a:latin typeface="Times New Roman"/>
                <a:ea typeface="Calibri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indent="450215" algn="ctr">
              <a:lnSpc>
                <a:spcPct val="150000"/>
              </a:lnSpc>
              <a:spcAft>
                <a:spcPts val="0"/>
              </a:spcAft>
            </a:pPr>
            <a:r>
              <a:rPr lang="ru-RU" b="1" kern="100" dirty="0">
                <a:latin typeface="Times New Roman"/>
                <a:ea typeface="Calibri"/>
                <a:cs typeface="Times New Roman"/>
              </a:rPr>
              <a:t> </a:t>
            </a:r>
            <a:endParaRPr lang="ru-RU" sz="1800" dirty="0">
              <a:latin typeface="Calibri"/>
              <a:ea typeface="Calibri"/>
              <a:cs typeface="Times New Roman"/>
            </a:endParaRPr>
          </a:p>
          <a:p>
            <a:pPr marL="182880" indent="0" algn="just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7200" i="1" kern="1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ЕМИСС </a:t>
            </a:r>
            <a:r>
              <a:rPr lang="ru-RU" sz="7200" i="1" kern="1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 официальный </a:t>
            </a:r>
            <a:r>
              <a:rPr lang="ru-RU" sz="7200" i="1" kern="1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государственный ресурс, аккумулирующий статистические данные федеральных органов исполнительной власти. В контексте регулирования закупочной деятельности система обладает следующими ключевыми преимуществами</a:t>
            </a:r>
            <a:r>
              <a:rPr lang="ru-RU" sz="7200" i="1" kern="1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:</a:t>
            </a: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7200" kern="1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официальный </a:t>
            </a:r>
            <a:r>
              <a:rPr lang="ru-RU" sz="7200" kern="1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статус данных – информация формируется Росстатом и иными </a:t>
            </a:r>
            <a:r>
              <a:rPr lang="ru-RU" sz="7200" kern="1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ведомствами</a:t>
            </a:r>
            <a:r>
              <a:rPr lang="ru-RU" sz="7200" kern="1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что гарантирует ее достоверность и юридическую значимость;</a:t>
            </a:r>
            <a:endParaRPr lang="ru-RU" sz="72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7200" kern="1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регулярность обновления – показатели средних потребительских цен актуализируются с установленной периодичностью, обеспечивая релевантность данных;</a:t>
            </a:r>
            <a:endParaRPr lang="ru-RU" sz="7200" dirty="0">
              <a:solidFill>
                <a:schemeClr val="tx1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7200" kern="1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открытый </a:t>
            </a:r>
            <a:r>
              <a:rPr lang="ru-RU" sz="7200" kern="100" dirty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доступ – система доступна для всех заинтересованных лиц </a:t>
            </a:r>
            <a:r>
              <a:rPr lang="ru-RU" sz="7200" kern="100" dirty="0" smtClean="0">
                <a:solidFill>
                  <a:schemeClr val="tx1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без ограничений</a:t>
            </a:r>
            <a:endParaRPr lang="ru-RU" sz="72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25642" y="421105"/>
            <a:ext cx="8169442" cy="6376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такое ЕМИСС?</a:t>
            </a:r>
            <a:b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0171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8758" y="1864895"/>
            <a:ext cx="8674768" cy="4584031"/>
          </a:xfrm>
        </p:spPr>
        <p:txBody>
          <a:bodyPr/>
          <a:lstStyle/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kern="1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Определить категорию закупаемых продуктов питания и их </a:t>
            </a:r>
            <a:r>
              <a:rPr lang="ru-RU" sz="2800" kern="100" dirty="0" smtClean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характеристики</a:t>
            </a:r>
            <a:r>
              <a:rPr lang="ru-RU" sz="2800" kern="1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.</a:t>
            </a:r>
            <a:endParaRPr lang="ru-RU" sz="28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kern="1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Собрать не менее трёх коммерческих предложений от потенциальных поставщиков.</a:t>
            </a:r>
            <a:endParaRPr lang="ru-RU" sz="28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2800" kern="1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Рассчитать НМЦК методом сопоставимых рыночных цен согласно Методическим рекомендациям № 567</a:t>
            </a:r>
            <a:endParaRPr lang="ru-RU" sz="2800" dirty="0">
              <a:solidFill>
                <a:schemeClr val="tx1"/>
              </a:solidFill>
              <a:latin typeface="Calibri"/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Практический алгоритм 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действий заказчика при обосновании НМЦК</a:t>
            </a: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101875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36" y="228600"/>
            <a:ext cx="8758989" cy="617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0695342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2"/>
            <a:ext cx="8722895" cy="6172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6452200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24" y="228600"/>
            <a:ext cx="8788402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20461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1019</TotalTime>
  <Words>423</Words>
  <Application>Microsoft Office PowerPoint</Application>
  <PresentationFormat>Экран (4:3)</PresentationFormat>
  <Paragraphs>86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Волна</vt:lpstr>
      <vt:lpstr>Управление государственных закупок Департамента экономического развития и инвестиционной деятельности Орловской области</vt:lpstr>
      <vt:lpstr> Неправильное обоснование НМЦК </vt:lpstr>
      <vt:lpstr>Презентация PowerPoint</vt:lpstr>
      <vt:lpstr>Нововведения в методике расчёта НМЦК для Орловской области</vt:lpstr>
      <vt:lpstr> Что такое ЕМИСС? </vt:lpstr>
      <vt:lpstr>Практический алгоритм действий заказчика при обосновании НМЦК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Следующий шаг</vt:lpstr>
      <vt:lpstr>Презентация PowerPoint</vt:lpstr>
      <vt:lpstr>Предоставление заказчиком отчета в ДЭРиИД о результатах исполнения Методических рекомендаций</vt:lpstr>
      <vt:lpstr>Результат: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по дисциплине: деловые бумаги в сфере юридической службы Тема:трудовой договор</dc:title>
  <dc:creator>Студент</dc:creator>
  <cp:lastModifiedBy>User</cp:lastModifiedBy>
  <cp:revision>130</cp:revision>
  <cp:lastPrinted>2021-05-11T06:53:41Z</cp:lastPrinted>
  <dcterms:created xsi:type="dcterms:W3CDTF">2015-04-16T10:13:12Z</dcterms:created>
  <dcterms:modified xsi:type="dcterms:W3CDTF">2026-04-28T12:26:18Z</dcterms:modified>
</cp:coreProperties>
</file>